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rata"/>
      <p:regular r:id="rId21"/>
    </p:embeddedFont>
    <p:embeddedFont>
      <p:font typeface="Raleway"/>
      <p:regular r:id="rId22"/>
      <p:bold r:id="rId23"/>
      <p:italic r:id="rId24"/>
      <p:boldItalic r:id="rId25"/>
    </p:embeddedFont>
    <p:embeddedFont>
      <p:font typeface="Raleway Thin"/>
      <p:regular r:id="rId26"/>
      <p:bold r:id="rId27"/>
      <p:italic r:id="rId28"/>
      <p:boldItalic r:id="rId29"/>
    </p:embeddedFont>
    <p:embeddedFont>
      <p:font typeface="Lato Light"/>
      <p:regular r:id="rId30"/>
      <p:bold r:id="rId31"/>
      <p:italic r:id="rId32"/>
      <p:boldItalic r:id="rId33"/>
    </p:embeddedFont>
    <p:embeddedFont>
      <p:font typeface="Livvic"/>
      <p:regular r:id="rId34"/>
      <p:bold r:id="rId35"/>
      <p:italic r:id="rId36"/>
      <p:boldItalic r:id="rId37"/>
    </p:embeddedFont>
    <p:embeddedFont>
      <p:font typeface="Josefin Sans Thin"/>
      <p:regular r:id="rId38"/>
      <p:bold r:id="rId39"/>
      <p:italic r:id="rId40"/>
      <p:boldItalic r:id="rId41"/>
    </p:embeddedFont>
    <p:embeddedFont>
      <p:font typeface="Roboto Slab Regular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osefinSansThin-italic.fntdata"/><Relationship Id="rId20" Type="http://schemas.openxmlformats.org/officeDocument/2006/relationships/slide" Target="slides/slide15.xml"/><Relationship Id="rId42" Type="http://schemas.openxmlformats.org/officeDocument/2006/relationships/font" Target="fonts/RobotoSlabRegular-regular.fntdata"/><Relationship Id="rId41" Type="http://schemas.openxmlformats.org/officeDocument/2006/relationships/font" Target="fonts/JosefinSansThin-boldItalic.fntdata"/><Relationship Id="rId22" Type="http://schemas.openxmlformats.org/officeDocument/2006/relationships/font" Target="fonts/Raleway-regular.fntdata"/><Relationship Id="rId21" Type="http://schemas.openxmlformats.org/officeDocument/2006/relationships/font" Target="fonts/Prata-regular.fntdata"/><Relationship Id="rId43" Type="http://schemas.openxmlformats.org/officeDocument/2006/relationships/font" Target="fonts/RobotoSlabRegular-bold.fntdata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Thin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RalewayThin-italic.fntdata"/><Relationship Id="rId27" Type="http://schemas.openxmlformats.org/officeDocument/2006/relationships/font" Target="fonts/RalewayThin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Thin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Light-bold.fntdata"/><Relationship Id="rId30" Type="http://schemas.openxmlformats.org/officeDocument/2006/relationships/font" Target="fonts/LatoLight-regular.fntdata"/><Relationship Id="rId11" Type="http://schemas.openxmlformats.org/officeDocument/2006/relationships/slide" Target="slides/slide6.xml"/><Relationship Id="rId33" Type="http://schemas.openxmlformats.org/officeDocument/2006/relationships/font" Target="fonts/LatoLight-boldItalic.fntdata"/><Relationship Id="rId10" Type="http://schemas.openxmlformats.org/officeDocument/2006/relationships/slide" Target="slides/slide5.xml"/><Relationship Id="rId32" Type="http://schemas.openxmlformats.org/officeDocument/2006/relationships/font" Target="fonts/LatoLight-italic.fntdata"/><Relationship Id="rId13" Type="http://schemas.openxmlformats.org/officeDocument/2006/relationships/slide" Target="slides/slide8.xml"/><Relationship Id="rId35" Type="http://schemas.openxmlformats.org/officeDocument/2006/relationships/font" Target="fonts/Livvic-bold.fntdata"/><Relationship Id="rId12" Type="http://schemas.openxmlformats.org/officeDocument/2006/relationships/slide" Target="slides/slide7.xml"/><Relationship Id="rId34" Type="http://schemas.openxmlformats.org/officeDocument/2006/relationships/font" Target="fonts/Livvic-regular.fntdata"/><Relationship Id="rId15" Type="http://schemas.openxmlformats.org/officeDocument/2006/relationships/slide" Target="slides/slide10.xml"/><Relationship Id="rId37" Type="http://schemas.openxmlformats.org/officeDocument/2006/relationships/font" Target="fonts/Livvic-boldItalic.fntdata"/><Relationship Id="rId14" Type="http://schemas.openxmlformats.org/officeDocument/2006/relationships/slide" Target="slides/slide9.xml"/><Relationship Id="rId36" Type="http://schemas.openxmlformats.org/officeDocument/2006/relationships/font" Target="fonts/Livvic-italic.fntdata"/><Relationship Id="rId17" Type="http://schemas.openxmlformats.org/officeDocument/2006/relationships/slide" Target="slides/slide12.xml"/><Relationship Id="rId39" Type="http://schemas.openxmlformats.org/officeDocument/2006/relationships/font" Target="fonts/JosefinSansThin-bold.fntdata"/><Relationship Id="rId16" Type="http://schemas.openxmlformats.org/officeDocument/2006/relationships/slide" Target="slides/slide11.xml"/><Relationship Id="rId38" Type="http://schemas.openxmlformats.org/officeDocument/2006/relationships/font" Target="fonts/JosefinSansThin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1a29d386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91a29d386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1c9e33af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1c9e33af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1c9e33af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1c9e33af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1c9e33af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1c9e33af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91a29d386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91a29d386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1c9e33af5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1c9e33af5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1c9e33af5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1c9e33af5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91c9e33af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91c9e33a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91d152897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91d152897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1c9e33af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1c9e33af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1c9e33af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91c9e33af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1c9e33af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1c9e33af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1c9e33af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1c9e33af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1c9e33af5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1c9e33af5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1c9e33af5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1c9e33af5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9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2553600" y="2804409"/>
            <a:ext cx="4036800" cy="3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075050" y="2070888"/>
            <a:ext cx="69939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b="0"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472426" y="-456061"/>
            <a:ext cx="10088872" cy="6055617"/>
            <a:chOff x="-472426" y="-456061"/>
            <a:chExt cx="10088872" cy="6055617"/>
          </a:xfrm>
        </p:grpSpPr>
        <p:pic>
          <p:nvPicPr>
            <p:cNvPr id="12" name="Google Shape;12;p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-472426" y="-456061"/>
              <a:ext cx="3727149" cy="3842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5889297" y="1757282"/>
              <a:ext cx="3727149" cy="38422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2452800" y="1739475"/>
            <a:ext cx="5964600" cy="12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b="0" sz="7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subTitle"/>
          </p:nvPr>
        </p:nvSpPr>
        <p:spPr>
          <a:xfrm>
            <a:off x="3552300" y="2955075"/>
            <a:ext cx="48651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grpSp>
        <p:nvGrpSpPr>
          <p:cNvPr id="41" name="Google Shape;41;p11"/>
          <p:cNvGrpSpPr/>
          <p:nvPr/>
        </p:nvGrpSpPr>
        <p:grpSpPr>
          <a:xfrm rot="-6592478">
            <a:off x="-457653" y="1538133"/>
            <a:ext cx="4496956" cy="4404923"/>
            <a:chOff x="-998261" y="-442516"/>
            <a:chExt cx="4351833" cy="4262770"/>
          </a:xfrm>
        </p:grpSpPr>
        <p:pic>
          <p:nvPicPr>
            <p:cNvPr id="42" name="Google Shape;42;p11"/>
            <p:cNvPicPr preferRelativeResize="0"/>
            <p:nvPr/>
          </p:nvPicPr>
          <p:blipFill rotWithShape="1">
            <a:blip r:embed="rId2">
              <a:alphaModFix/>
            </a:blip>
            <a:srcRect b="3789" l="23095" r="27141" t="3557"/>
            <a:stretch/>
          </p:blipFill>
          <p:spPr>
            <a:xfrm rot="5400000">
              <a:off x="697991" y="-1296453"/>
              <a:ext cx="1788475" cy="349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11"/>
            <p:cNvPicPr preferRelativeResize="0"/>
            <p:nvPr/>
          </p:nvPicPr>
          <p:blipFill rotWithShape="1">
            <a:blip r:embed="rId3">
              <a:alphaModFix/>
            </a:blip>
            <a:srcRect b="7805" l="30093" r="34860" t="7813"/>
            <a:stretch/>
          </p:blipFill>
          <p:spPr>
            <a:xfrm rot="7782085">
              <a:off x="472360" y="-359605"/>
              <a:ext cx="1051025" cy="2656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6537767">
              <a:off x="1175379" y="95459"/>
              <a:ext cx="1618952" cy="2338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11"/>
            <p:cNvPicPr preferRelativeResize="0"/>
            <p:nvPr/>
          </p:nvPicPr>
          <p:blipFill rotWithShape="1">
            <a:blip r:embed="rId5">
              <a:alphaModFix/>
            </a:blip>
            <a:srcRect b="5618" l="8732" r="8724" t="5618"/>
            <a:stretch/>
          </p:blipFill>
          <p:spPr>
            <a:xfrm rot="10800000">
              <a:off x="-346674" y="-391414"/>
              <a:ext cx="1493477" cy="1686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9395218">
              <a:off x="-477544" y="465254"/>
              <a:ext cx="2118698" cy="30600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12"/>
          <p:cNvGrpSpPr/>
          <p:nvPr/>
        </p:nvGrpSpPr>
        <p:grpSpPr>
          <a:xfrm>
            <a:off x="6481675" y="1853151"/>
            <a:ext cx="3332749" cy="4247876"/>
            <a:chOff x="6481675" y="1853151"/>
            <a:chExt cx="3332749" cy="4247876"/>
          </a:xfrm>
        </p:grpSpPr>
        <p:pic>
          <p:nvPicPr>
            <p:cNvPr id="49" name="Google Shape;49;p12"/>
            <p:cNvPicPr preferRelativeResize="0"/>
            <p:nvPr/>
          </p:nvPicPr>
          <p:blipFill rotWithShape="1">
            <a:blip r:embed="rId3">
              <a:alphaModFix/>
            </a:blip>
            <a:srcRect b="0" l="29530" r="29534" t="0"/>
            <a:stretch/>
          </p:blipFill>
          <p:spPr>
            <a:xfrm rot="-1185740">
              <a:off x="7647058" y="1997513"/>
              <a:ext cx="1543508" cy="3959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12"/>
            <p:cNvPicPr preferRelativeResize="0"/>
            <p:nvPr/>
          </p:nvPicPr>
          <p:blipFill rotWithShape="1">
            <a:blip r:embed="rId4">
              <a:alphaModFix/>
            </a:blip>
            <a:srcRect b="0" l="15309" r="28570" t="0"/>
            <a:stretch/>
          </p:blipFill>
          <p:spPr>
            <a:xfrm rot="-2700000">
              <a:off x="7169331" y="3313643"/>
              <a:ext cx="1335061" cy="24979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" name="Google Shape;51;p12"/>
          <p:cNvSpPr txBox="1"/>
          <p:nvPr>
            <p:ph type="ctrTitle"/>
          </p:nvPr>
        </p:nvSpPr>
        <p:spPr>
          <a:xfrm>
            <a:off x="726600" y="965688"/>
            <a:ext cx="6783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" name="Google Shape;52;p12"/>
          <p:cNvSpPr txBox="1"/>
          <p:nvPr>
            <p:ph idx="1" type="subTitle"/>
          </p:nvPr>
        </p:nvSpPr>
        <p:spPr>
          <a:xfrm flipH="1">
            <a:off x="726600" y="1293763"/>
            <a:ext cx="5661300" cy="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2" type="ctrTitle"/>
          </p:nvPr>
        </p:nvSpPr>
        <p:spPr>
          <a:xfrm>
            <a:off x="726600" y="1826113"/>
            <a:ext cx="6783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" name="Google Shape;54;p12"/>
          <p:cNvSpPr txBox="1"/>
          <p:nvPr>
            <p:ph idx="3" type="subTitle"/>
          </p:nvPr>
        </p:nvSpPr>
        <p:spPr>
          <a:xfrm flipH="1">
            <a:off x="726600" y="2154188"/>
            <a:ext cx="5661300" cy="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4" type="ctrTitle"/>
          </p:nvPr>
        </p:nvSpPr>
        <p:spPr>
          <a:xfrm>
            <a:off x="726600" y="2686538"/>
            <a:ext cx="6783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12"/>
          <p:cNvSpPr txBox="1"/>
          <p:nvPr>
            <p:ph idx="5" type="subTitle"/>
          </p:nvPr>
        </p:nvSpPr>
        <p:spPr>
          <a:xfrm flipH="1">
            <a:off x="726600" y="3014613"/>
            <a:ext cx="5661300" cy="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6" type="ctrTitle"/>
          </p:nvPr>
        </p:nvSpPr>
        <p:spPr>
          <a:xfrm>
            <a:off x="726600" y="3546963"/>
            <a:ext cx="6783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2"/>
          <p:cNvSpPr txBox="1"/>
          <p:nvPr>
            <p:ph idx="7" type="subTitle"/>
          </p:nvPr>
        </p:nvSpPr>
        <p:spPr>
          <a:xfrm flipH="1">
            <a:off x="726600" y="3875038"/>
            <a:ext cx="5661300" cy="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lis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726600" y="1331600"/>
            <a:ext cx="6388200" cy="33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726600" y="2183327"/>
            <a:ext cx="25686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2" type="subTitle"/>
          </p:nvPr>
        </p:nvSpPr>
        <p:spPr>
          <a:xfrm>
            <a:off x="1668269" y="1895150"/>
            <a:ext cx="1626600" cy="3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14"/>
          <p:cNvSpPr txBox="1"/>
          <p:nvPr>
            <p:ph idx="3" type="subTitle"/>
          </p:nvPr>
        </p:nvSpPr>
        <p:spPr>
          <a:xfrm>
            <a:off x="5848800" y="2183327"/>
            <a:ext cx="25686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4" type="subTitle"/>
          </p:nvPr>
        </p:nvSpPr>
        <p:spPr>
          <a:xfrm>
            <a:off x="5848800" y="1895150"/>
            <a:ext cx="1626900" cy="3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5" type="subTitle"/>
          </p:nvPr>
        </p:nvSpPr>
        <p:spPr>
          <a:xfrm>
            <a:off x="726600" y="3802200"/>
            <a:ext cx="25686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6" type="subTitle"/>
          </p:nvPr>
        </p:nvSpPr>
        <p:spPr>
          <a:xfrm>
            <a:off x="1668269" y="3514017"/>
            <a:ext cx="1626600" cy="3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7" type="subTitle"/>
          </p:nvPr>
        </p:nvSpPr>
        <p:spPr>
          <a:xfrm>
            <a:off x="5848800" y="3802200"/>
            <a:ext cx="25686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8" type="subTitle"/>
          </p:nvPr>
        </p:nvSpPr>
        <p:spPr>
          <a:xfrm>
            <a:off x="5848800" y="3514017"/>
            <a:ext cx="1626900" cy="3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726600" y="3494102"/>
            <a:ext cx="21096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5"/>
          <p:cNvSpPr txBox="1"/>
          <p:nvPr>
            <p:ph idx="2" type="subTitle"/>
          </p:nvPr>
        </p:nvSpPr>
        <p:spPr>
          <a:xfrm>
            <a:off x="3517201" y="3494104"/>
            <a:ext cx="21096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3" type="subTitle"/>
          </p:nvPr>
        </p:nvSpPr>
        <p:spPr>
          <a:xfrm>
            <a:off x="6307813" y="3494099"/>
            <a:ext cx="21096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6"/>
          <p:cNvSpPr txBox="1"/>
          <p:nvPr>
            <p:ph hasCustomPrompt="1" idx="2" type="title"/>
          </p:nvPr>
        </p:nvSpPr>
        <p:spPr>
          <a:xfrm>
            <a:off x="4655175" y="3335975"/>
            <a:ext cx="3456300" cy="5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5292375" y="3897525"/>
            <a:ext cx="28191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hasCustomPrompt="1" idx="3" type="title"/>
          </p:nvPr>
        </p:nvSpPr>
        <p:spPr>
          <a:xfrm>
            <a:off x="4655175" y="1691575"/>
            <a:ext cx="3456300" cy="5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6"/>
          <p:cNvSpPr txBox="1"/>
          <p:nvPr>
            <p:ph idx="4" type="subTitle"/>
          </p:nvPr>
        </p:nvSpPr>
        <p:spPr>
          <a:xfrm>
            <a:off x="5292375" y="2253125"/>
            <a:ext cx="28191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1" type="subTitle"/>
          </p:nvPr>
        </p:nvSpPr>
        <p:spPr>
          <a:xfrm>
            <a:off x="726600" y="2151450"/>
            <a:ext cx="2458800" cy="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85" name="Google Shape;85;p17"/>
          <p:cNvSpPr txBox="1"/>
          <p:nvPr>
            <p:ph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" name="Google Shape;86;p17"/>
          <p:cNvSpPr txBox="1"/>
          <p:nvPr>
            <p:ph idx="2" type="subTitle"/>
          </p:nvPr>
        </p:nvSpPr>
        <p:spPr>
          <a:xfrm>
            <a:off x="3342647" y="2151450"/>
            <a:ext cx="2458800" cy="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87" name="Google Shape;87;p17"/>
          <p:cNvSpPr txBox="1"/>
          <p:nvPr>
            <p:ph idx="3" type="subTitle"/>
          </p:nvPr>
        </p:nvSpPr>
        <p:spPr>
          <a:xfrm>
            <a:off x="5958695" y="2151450"/>
            <a:ext cx="2458800" cy="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88" name="Google Shape;88;p17"/>
          <p:cNvSpPr txBox="1"/>
          <p:nvPr>
            <p:ph idx="4" type="subTitle"/>
          </p:nvPr>
        </p:nvSpPr>
        <p:spPr>
          <a:xfrm>
            <a:off x="726600" y="3763950"/>
            <a:ext cx="2458800" cy="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89" name="Google Shape;89;p17"/>
          <p:cNvSpPr txBox="1"/>
          <p:nvPr>
            <p:ph idx="5" type="subTitle"/>
          </p:nvPr>
        </p:nvSpPr>
        <p:spPr>
          <a:xfrm>
            <a:off x="3342650" y="3763950"/>
            <a:ext cx="2458800" cy="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90" name="Google Shape;90;p17"/>
          <p:cNvSpPr txBox="1"/>
          <p:nvPr>
            <p:ph idx="6" type="subTitle"/>
          </p:nvPr>
        </p:nvSpPr>
        <p:spPr>
          <a:xfrm>
            <a:off x="5958699" y="3763950"/>
            <a:ext cx="2458800" cy="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ctrTitle"/>
          </p:nvPr>
        </p:nvSpPr>
        <p:spPr>
          <a:xfrm>
            <a:off x="1234097" y="2030950"/>
            <a:ext cx="237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8"/>
          <p:cNvSpPr txBox="1"/>
          <p:nvPr>
            <p:ph idx="1" type="subTitle"/>
          </p:nvPr>
        </p:nvSpPr>
        <p:spPr>
          <a:xfrm>
            <a:off x="726600" y="906400"/>
            <a:ext cx="2883900" cy="11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2" type="ctrTitle"/>
          </p:nvPr>
        </p:nvSpPr>
        <p:spPr>
          <a:xfrm>
            <a:off x="5533500" y="2855125"/>
            <a:ext cx="237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" name="Google Shape;95;p18"/>
          <p:cNvSpPr txBox="1"/>
          <p:nvPr>
            <p:ph idx="3" type="subTitle"/>
          </p:nvPr>
        </p:nvSpPr>
        <p:spPr>
          <a:xfrm>
            <a:off x="5533500" y="3475130"/>
            <a:ext cx="2883900" cy="10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726600" y="1010075"/>
            <a:ext cx="3979500" cy="89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b="0"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9pPr>
          </a:lstStyle>
          <a:p/>
        </p:txBody>
      </p:sp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726588" y="2572425"/>
            <a:ext cx="3582900" cy="11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1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99" name="Google Shape;99;p19"/>
          <p:cNvSpPr txBox="1"/>
          <p:nvPr/>
        </p:nvSpPr>
        <p:spPr>
          <a:xfrm>
            <a:off x="726599" y="3741525"/>
            <a:ext cx="45489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2"/>
              </a:rPr>
              <a:t>Slidesgo</a:t>
            </a:r>
            <a:r>
              <a:rPr lang="en"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3"/>
              </a:rPr>
              <a:t>Flaticon</a:t>
            </a:r>
            <a:r>
              <a:rPr lang="en"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, and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4"/>
              </a:rPr>
              <a:t>Freepik</a:t>
            </a:r>
            <a:endParaRPr sz="12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00" name="Google Shape;100;p19"/>
          <p:cNvGrpSpPr/>
          <p:nvPr/>
        </p:nvGrpSpPr>
        <p:grpSpPr>
          <a:xfrm rot="10800000">
            <a:off x="5760976" y="1278172"/>
            <a:ext cx="4351833" cy="4262770"/>
            <a:chOff x="-998261" y="-442516"/>
            <a:chExt cx="4351833" cy="4262770"/>
          </a:xfrm>
        </p:grpSpPr>
        <p:pic>
          <p:nvPicPr>
            <p:cNvPr id="101" name="Google Shape;101;p19"/>
            <p:cNvPicPr preferRelativeResize="0"/>
            <p:nvPr/>
          </p:nvPicPr>
          <p:blipFill rotWithShape="1">
            <a:blip r:embed="rId5">
              <a:alphaModFix/>
            </a:blip>
            <a:srcRect b="3789" l="23095" r="27141" t="3557"/>
            <a:stretch/>
          </p:blipFill>
          <p:spPr>
            <a:xfrm rot="5400000">
              <a:off x="697991" y="-1296453"/>
              <a:ext cx="1788475" cy="349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9"/>
            <p:cNvPicPr preferRelativeResize="0"/>
            <p:nvPr/>
          </p:nvPicPr>
          <p:blipFill rotWithShape="1">
            <a:blip r:embed="rId6">
              <a:alphaModFix/>
            </a:blip>
            <a:srcRect b="7805" l="30093" r="34860" t="7813"/>
            <a:stretch/>
          </p:blipFill>
          <p:spPr>
            <a:xfrm rot="7782085">
              <a:off x="472360" y="-359605"/>
              <a:ext cx="1051025" cy="2656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6537767">
              <a:off x="1175379" y="95459"/>
              <a:ext cx="1618952" cy="2338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9"/>
            <p:cNvPicPr preferRelativeResize="0"/>
            <p:nvPr/>
          </p:nvPicPr>
          <p:blipFill rotWithShape="1">
            <a:blip r:embed="rId8">
              <a:alphaModFix/>
            </a:blip>
            <a:srcRect b="5618" l="8732" r="8724" t="5618"/>
            <a:stretch/>
          </p:blipFill>
          <p:spPr>
            <a:xfrm rot="10800000">
              <a:off x="-346674" y="-391414"/>
              <a:ext cx="1493477" cy="1686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 rot="9395218">
              <a:off x="-477544" y="465254"/>
              <a:ext cx="2118698" cy="30600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1098500" y="2150850"/>
            <a:ext cx="6947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1" name="Google Shape;111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2" name="Google Shape;11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subTitle"/>
          </p:nvPr>
        </p:nvSpPr>
        <p:spPr>
          <a:xfrm flipH="1">
            <a:off x="930575" y="2315900"/>
            <a:ext cx="3037200" cy="11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930578" y="1662706"/>
            <a:ext cx="30372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0"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0"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0"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0"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0"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0"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0"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0"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0" sz="180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936044" y="3541327"/>
            <a:ext cx="30972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1503794" y="3163917"/>
            <a:ext cx="1961700" cy="3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" name="Google Shape;23;p5"/>
          <p:cNvSpPr txBox="1"/>
          <p:nvPr>
            <p:ph idx="3" type="subTitle"/>
          </p:nvPr>
        </p:nvSpPr>
        <p:spPr>
          <a:xfrm>
            <a:off x="5110744" y="3541327"/>
            <a:ext cx="30972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4" type="subTitle"/>
          </p:nvPr>
        </p:nvSpPr>
        <p:spPr>
          <a:xfrm>
            <a:off x="5678494" y="3163917"/>
            <a:ext cx="1961700" cy="3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726600" y="2084175"/>
            <a:ext cx="3296400" cy="19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" name="Google Shape;29;p7"/>
          <p:cNvSpPr txBox="1"/>
          <p:nvPr>
            <p:ph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1126000" y="1522750"/>
            <a:ext cx="6891900" cy="24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0"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1336325" y="2893625"/>
            <a:ext cx="6471300" cy="8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2549400" y="3657075"/>
            <a:ext cx="40452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ctrTitle"/>
          </p:nvPr>
        </p:nvSpPr>
        <p:spPr>
          <a:xfrm>
            <a:off x="3134250" y="3368513"/>
            <a:ext cx="2875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vvic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37" name="Google Shape;37;p10"/>
          <p:cNvSpPr txBox="1"/>
          <p:nvPr>
            <p:ph idx="1" type="subTitle"/>
          </p:nvPr>
        </p:nvSpPr>
        <p:spPr>
          <a:xfrm>
            <a:off x="1754500" y="2128775"/>
            <a:ext cx="5634900" cy="95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8585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ata"/>
              <a:buNone/>
              <a:defRPr sz="28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ata"/>
              <a:buNone/>
              <a:defRPr sz="28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ata"/>
              <a:buNone/>
              <a:defRPr sz="28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ata"/>
              <a:buNone/>
              <a:defRPr sz="28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ata"/>
              <a:buNone/>
              <a:defRPr sz="28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ata"/>
              <a:buNone/>
              <a:defRPr sz="28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ata"/>
              <a:buNone/>
              <a:defRPr sz="28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ata"/>
              <a:buNone/>
              <a:defRPr sz="28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ata"/>
              <a:buNone/>
              <a:defRPr sz="2800">
                <a:solidFill>
                  <a:schemeClr val="lt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858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leway Thin"/>
              <a:buChar char="●"/>
              <a:defRPr sz="18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 Thin"/>
              <a:buChar char="○"/>
              <a:defRPr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 Thin"/>
              <a:buChar char="■"/>
              <a:defRPr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 Thin"/>
              <a:buChar char="●"/>
              <a:defRPr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 Thin"/>
              <a:buChar char="○"/>
              <a:defRPr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 Thin"/>
              <a:buChar char="■"/>
              <a:defRPr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 Thin"/>
              <a:buChar char="●"/>
              <a:defRPr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 Thin"/>
              <a:buChar char="○"/>
              <a:defRPr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aleway Thin"/>
              <a:buChar char="■"/>
              <a:defRPr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hw3kFKyoNMA9iTtcrU0jNzzYTaVy1jsM/view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qOj8a5GQJkIs0pIkDUNDZFR8d4cfeDSb/view" TargetMode="External"/><Relationship Id="rId4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idx="1" type="subTitle"/>
          </p:nvPr>
        </p:nvSpPr>
        <p:spPr>
          <a:xfrm>
            <a:off x="2553600" y="2804409"/>
            <a:ext cx="4036800" cy="3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By Edith Johnston</a:t>
            </a:r>
            <a:endParaRPr/>
          </a:p>
        </p:txBody>
      </p:sp>
      <p:sp>
        <p:nvSpPr>
          <p:cNvPr id="118" name="Google Shape;118;p24"/>
          <p:cNvSpPr txBox="1"/>
          <p:nvPr>
            <p:ph type="ctrTitle"/>
          </p:nvPr>
        </p:nvSpPr>
        <p:spPr>
          <a:xfrm>
            <a:off x="1075050" y="2070888"/>
            <a:ext cx="69939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Jane Austen Generator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30883">
            <a:off x="5369261" y="-91074"/>
            <a:ext cx="2376028" cy="343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3324470">
            <a:off x="1246314" y="-91084"/>
            <a:ext cx="2376026" cy="3431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>
            <p:ph type="title"/>
          </p:nvPr>
        </p:nvSpPr>
        <p:spPr>
          <a:xfrm>
            <a:off x="286050" y="2362950"/>
            <a:ext cx="8724300" cy="12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Thank you for your time</a:t>
            </a:r>
            <a:endParaRPr sz="3900"/>
          </a:p>
        </p:txBody>
      </p:sp>
      <p:sp>
        <p:nvSpPr>
          <p:cNvPr id="198" name="Google Shape;198;p33"/>
          <p:cNvSpPr txBox="1"/>
          <p:nvPr>
            <p:ph idx="4294967295" type="subTitle"/>
          </p:nvPr>
        </p:nvSpPr>
        <p:spPr>
          <a:xfrm flipH="1">
            <a:off x="1436250" y="3701550"/>
            <a:ext cx="64239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By Edith Johnston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LinkedIn: https://www.linkedin.com/in/edith-johnston/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Github: https://github.com/edithalice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4"/>
          <p:cNvPicPr preferRelativeResize="0"/>
          <p:nvPr/>
        </p:nvPicPr>
        <p:blipFill rotWithShape="1">
          <a:blip r:embed="rId3">
            <a:alphaModFix/>
          </a:blip>
          <a:srcRect b="7680" l="4602" r="4611" t="16355"/>
          <a:stretch/>
        </p:blipFill>
        <p:spPr>
          <a:xfrm rot="10800000">
            <a:off x="3955351" y="3332126"/>
            <a:ext cx="1233298" cy="10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 rotWithShape="1">
          <a:blip r:embed="rId3">
            <a:alphaModFix/>
          </a:blip>
          <a:srcRect b="7680" l="4602" r="4611" t="16355"/>
          <a:stretch/>
        </p:blipFill>
        <p:spPr>
          <a:xfrm flipH="1">
            <a:off x="3955351" y="727825"/>
            <a:ext cx="1233298" cy="10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/>
          <p:cNvPicPr preferRelativeResize="0"/>
          <p:nvPr/>
        </p:nvPicPr>
        <p:blipFill rotWithShape="1">
          <a:blip r:embed="rId4">
            <a:alphaModFix/>
          </a:blip>
          <a:srcRect b="0" l="28032" r="28028" t="0"/>
          <a:stretch/>
        </p:blipFill>
        <p:spPr>
          <a:xfrm rot="821340">
            <a:off x="6664317" y="326110"/>
            <a:ext cx="1879441" cy="449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 rotWithShape="1">
          <a:blip r:embed="rId4">
            <a:alphaModFix/>
          </a:blip>
          <a:srcRect b="0" l="28032" r="28028" t="0"/>
          <a:stretch/>
        </p:blipFill>
        <p:spPr>
          <a:xfrm flipH="1" rot="-821340">
            <a:off x="600242" y="326110"/>
            <a:ext cx="1879441" cy="449128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4"/>
          <p:cNvSpPr txBox="1"/>
          <p:nvPr>
            <p:ph type="title"/>
          </p:nvPr>
        </p:nvSpPr>
        <p:spPr>
          <a:xfrm>
            <a:off x="1126050" y="1326750"/>
            <a:ext cx="6891900" cy="24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Appendix</a:t>
            </a:r>
            <a:endParaRPr sz="4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575075" y="-21050"/>
            <a:ext cx="5964600" cy="12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Data</a:t>
            </a:r>
            <a:endParaRPr sz="5200"/>
          </a:p>
        </p:txBody>
      </p:sp>
      <p:sp>
        <p:nvSpPr>
          <p:cNvPr id="213" name="Google Shape;213;p35"/>
          <p:cNvSpPr txBox="1"/>
          <p:nvPr>
            <p:ph idx="1" type="subTitle"/>
          </p:nvPr>
        </p:nvSpPr>
        <p:spPr>
          <a:xfrm>
            <a:off x="651275" y="1105475"/>
            <a:ext cx="30951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Total Proper Nouns</a:t>
            </a: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: 804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	Number of these</a:t>
            </a:r>
            <a:endParaRPr sz="18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that appear less</a:t>
            </a:r>
            <a:endParaRPr sz="18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than 5 times</a:t>
            </a: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: 480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	</a:t>
            </a:r>
            <a:endParaRPr sz="1800"/>
          </a:p>
        </p:txBody>
      </p:sp>
      <p:pic>
        <p:nvPicPr>
          <p:cNvPr id="214" name="Google Shape;214;p35"/>
          <p:cNvPicPr preferRelativeResize="0"/>
          <p:nvPr/>
        </p:nvPicPr>
        <p:blipFill rotWithShape="1">
          <a:blip r:embed="rId3">
            <a:alphaModFix/>
          </a:blip>
          <a:srcRect b="-1151" l="0" r="0" t="4392"/>
          <a:stretch/>
        </p:blipFill>
        <p:spPr>
          <a:xfrm>
            <a:off x="3670175" y="514100"/>
            <a:ext cx="5222475" cy="42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ctrTitle"/>
          </p:nvPr>
        </p:nvSpPr>
        <p:spPr>
          <a:xfrm>
            <a:off x="726600" y="965688"/>
            <a:ext cx="6783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 Layer</a:t>
            </a:r>
            <a:endParaRPr/>
          </a:p>
        </p:txBody>
      </p:sp>
      <p:sp>
        <p:nvSpPr>
          <p:cNvPr id="220" name="Google Shape;220;p36"/>
          <p:cNvSpPr txBox="1"/>
          <p:nvPr>
            <p:ph idx="1" type="subTitle"/>
          </p:nvPr>
        </p:nvSpPr>
        <p:spPr>
          <a:xfrm flipH="1">
            <a:off x="726600" y="1293763"/>
            <a:ext cx="5661300" cy="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 neurons</a:t>
            </a:r>
            <a:endParaRPr/>
          </a:p>
        </p:txBody>
      </p:sp>
      <p:sp>
        <p:nvSpPr>
          <p:cNvPr id="221" name="Google Shape;221;p36"/>
          <p:cNvSpPr txBox="1"/>
          <p:nvPr>
            <p:ph idx="2" type="ctrTitle"/>
          </p:nvPr>
        </p:nvSpPr>
        <p:spPr>
          <a:xfrm>
            <a:off x="726600" y="1826113"/>
            <a:ext cx="6783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Bidirectional LSTM Layer</a:t>
            </a:r>
            <a:endParaRPr/>
          </a:p>
        </p:txBody>
      </p:sp>
      <p:sp>
        <p:nvSpPr>
          <p:cNvPr id="222" name="Google Shape;222;p36"/>
          <p:cNvSpPr txBox="1"/>
          <p:nvPr>
            <p:ph idx="3" type="subTitle"/>
          </p:nvPr>
        </p:nvSpPr>
        <p:spPr>
          <a:xfrm flipH="1">
            <a:off x="726600" y="2154188"/>
            <a:ext cx="5661300" cy="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 neurons each direction</a:t>
            </a:r>
            <a:endParaRPr/>
          </a:p>
        </p:txBody>
      </p:sp>
      <p:sp>
        <p:nvSpPr>
          <p:cNvPr id="223" name="Google Shape;223;p36"/>
          <p:cNvSpPr txBox="1"/>
          <p:nvPr>
            <p:ph idx="4" type="ctrTitle"/>
          </p:nvPr>
        </p:nvSpPr>
        <p:spPr>
          <a:xfrm>
            <a:off x="726600" y="2686538"/>
            <a:ext cx="6783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Backwards LSTM Layer</a:t>
            </a:r>
            <a:endParaRPr/>
          </a:p>
        </p:txBody>
      </p:sp>
      <p:sp>
        <p:nvSpPr>
          <p:cNvPr id="224" name="Google Shape;224;p36"/>
          <p:cNvSpPr txBox="1"/>
          <p:nvPr>
            <p:ph idx="5" type="subTitle"/>
          </p:nvPr>
        </p:nvSpPr>
        <p:spPr>
          <a:xfrm flipH="1">
            <a:off x="726600" y="3014613"/>
            <a:ext cx="5661300" cy="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 neurons</a:t>
            </a:r>
            <a:endParaRPr/>
          </a:p>
        </p:txBody>
      </p:sp>
      <p:sp>
        <p:nvSpPr>
          <p:cNvPr id="225" name="Google Shape;225;p36"/>
          <p:cNvSpPr txBox="1"/>
          <p:nvPr>
            <p:ph idx="6" type="ctrTitle"/>
          </p:nvPr>
        </p:nvSpPr>
        <p:spPr>
          <a:xfrm>
            <a:off x="726600" y="3546963"/>
            <a:ext cx="6783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Dense Layers</a:t>
            </a:r>
            <a:endParaRPr/>
          </a:p>
        </p:txBody>
      </p:sp>
      <p:sp>
        <p:nvSpPr>
          <p:cNvPr id="226" name="Google Shape;226;p36"/>
          <p:cNvSpPr txBox="1"/>
          <p:nvPr>
            <p:ph idx="7" type="subTitle"/>
          </p:nvPr>
        </p:nvSpPr>
        <p:spPr>
          <a:xfrm flipH="1">
            <a:off x="726600" y="3875064"/>
            <a:ext cx="56613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with 150 neurons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second with neurons of vocab  size</a:t>
            </a:r>
            <a:endParaRPr/>
          </a:p>
        </p:txBody>
      </p:sp>
      <p:sp>
        <p:nvSpPr>
          <p:cNvPr id="227" name="Google Shape;227;p36"/>
          <p:cNvSpPr txBox="1"/>
          <p:nvPr>
            <p:ph type="ctrTitle"/>
          </p:nvPr>
        </p:nvSpPr>
        <p:spPr>
          <a:xfrm>
            <a:off x="4790950" y="1529725"/>
            <a:ext cx="3732900" cy="16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Neural Net Structure</a:t>
            </a:r>
            <a:endParaRPr sz="3900"/>
          </a:p>
        </p:txBody>
      </p:sp>
      <p:sp>
        <p:nvSpPr>
          <p:cNvPr id="228" name="Google Shape;228;p36"/>
          <p:cNvSpPr txBox="1"/>
          <p:nvPr>
            <p:ph idx="7" type="subTitle"/>
          </p:nvPr>
        </p:nvSpPr>
        <p:spPr>
          <a:xfrm flipH="1">
            <a:off x="4790975" y="3014625"/>
            <a:ext cx="26313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accuracy after approx 400 epochs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: 0.4924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ctrTitle"/>
          </p:nvPr>
        </p:nvSpPr>
        <p:spPr>
          <a:xfrm>
            <a:off x="561375" y="780375"/>
            <a:ext cx="45483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Proper Noun Types</a:t>
            </a:r>
            <a:endParaRPr sz="3000"/>
          </a:p>
        </p:txBody>
      </p:sp>
      <p:sp>
        <p:nvSpPr>
          <p:cNvPr id="234" name="Google Shape;234;p37"/>
          <p:cNvSpPr txBox="1"/>
          <p:nvPr>
            <p:ph idx="1" type="subTitle"/>
          </p:nvPr>
        </p:nvSpPr>
        <p:spPr>
          <a:xfrm>
            <a:off x="708925" y="1657725"/>
            <a:ext cx="3515700" cy="270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</a:pPr>
            <a:r>
              <a:rPr lang="en"/>
              <a:t>Place names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</a:pPr>
            <a:r>
              <a:rPr lang="en"/>
              <a:t>Boat names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</a:pPr>
            <a:r>
              <a:rPr lang="en"/>
              <a:t>Authors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</a:pPr>
            <a:r>
              <a:rPr lang="en"/>
              <a:t>Literature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</a:pPr>
            <a:r>
              <a:rPr lang="en"/>
              <a:t>Countries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</a:pPr>
            <a:r>
              <a:rPr lang="en"/>
              <a:t>Male names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</a:pPr>
            <a:r>
              <a:rPr lang="en"/>
              <a:t>Female names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</a:pPr>
            <a:r>
              <a:rPr lang="en"/>
              <a:t>Last names</a:t>
            </a:r>
            <a:endParaRPr/>
          </a:p>
        </p:txBody>
      </p:sp>
      <p:sp>
        <p:nvSpPr>
          <p:cNvPr id="235" name="Google Shape;235;p37"/>
          <p:cNvSpPr txBox="1"/>
          <p:nvPr>
            <p:ph idx="1" type="subTitle"/>
          </p:nvPr>
        </p:nvSpPr>
        <p:spPr>
          <a:xfrm>
            <a:off x="2912000" y="1505325"/>
            <a:ext cx="3515700" cy="270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</a:pPr>
            <a:r>
              <a:rPr lang="en"/>
              <a:t>Languages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</a:pPr>
            <a:r>
              <a:rPr lang="en"/>
              <a:t>Months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</a:pPr>
            <a:r>
              <a:rPr lang="en"/>
              <a:t>Nationalities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</a:pPr>
            <a:r>
              <a:rPr lang="en"/>
              <a:t>Weekdays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</a:pPr>
            <a:r>
              <a:rPr lang="en"/>
              <a:t>Holidays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</a:pPr>
            <a:r>
              <a:rPr lang="en"/>
              <a:t>Bodies of water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</a:pPr>
            <a:r>
              <a:rPr lang="en"/>
              <a:t>Newspapers</a:t>
            </a:r>
            <a:endParaRPr/>
          </a:p>
        </p:txBody>
      </p:sp>
      <p:pic>
        <p:nvPicPr>
          <p:cNvPr id="236" name="Google Shape;236;p37"/>
          <p:cNvPicPr preferRelativeResize="0"/>
          <p:nvPr/>
        </p:nvPicPr>
        <p:blipFill rotWithShape="1">
          <a:blip r:embed="rId3">
            <a:alphaModFix/>
          </a:blip>
          <a:srcRect b="0" l="15142" r="15142" t="0"/>
          <a:stretch/>
        </p:blipFill>
        <p:spPr>
          <a:xfrm>
            <a:off x="5452800" y="375414"/>
            <a:ext cx="2916648" cy="4392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8" title="app_demo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600" y="76200"/>
            <a:ext cx="665480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title"/>
          </p:nvPr>
        </p:nvSpPr>
        <p:spPr>
          <a:xfrm>
            <a:off x="1098450" y="2150850"/>
            <a:ext cx="6947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 Made</a:t>
            </a:r>
            <a:endParaRPr/>
          </a:p>
        </p:txBody>
      </p:sp>
      <p:pic>
        <p:nvPicPr>
          <p:cNvPr id="124" name="Google Shape;124;p25"/>
          <p:cNvPicPr preferRelativeResize="0"/>
          <p:nvPr/>
        </p:nvPicPr>
        <p:blipFill rotWithShape="1">
          <a:blip r:embed="rId3">
            <a:alphaModFix/>
          </a:blip>
          <a:srcRect b="0" l="24843" r="24590" t="0"/>
          <a:stretch/>
        </p:blipFill>
        <p:spPr>
          <a:xfrm rot="2700000">
            <a:off x="5772325" y="885043"/>
            <a:ext cx="2171350" cy="4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5"/>
          <p:cNvPicPr preferRelativeResize="0"/>
          <p:nvPr/>
        </p:nvPicPr>
        <p:blipFill rotWithShape="1">
          <a:blip r:embed="rId3">
            <a:alphaModFix/>
          </a:blip>
          <a:srcRect b="0" l="24843" r="24590" t="0"/>
          <a:stretch/>
        </p:blipFill>
        <p:spPr>
          <a:xfrm flipH="1" rot="-2700000">
            <a:off x="1200326" y="885043"/>
            <a:ext cx="2171350" cy="4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5"/>
          <p:cNvPicPr preferRelativeResize="0"/>
          <p:nvPr/>
        </p:nvPicPr>
        <p:blipFill rotWithShape="1">
          <a:blip r:embed="rId4">
            <a:alphaModFix/>
          </a:blip>
          <a:srcRect b="14857" l="9608" r="0" t="7761"/>
          <a:stretch/>
        </p:blipFill>
        <p:spPr>
          <a:xfrm>
            <a:off x="3881550" y="396650"/>
            <a:ext cx="1380912" cy="124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6" title="demo_mediumfas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38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7"/>
          <p:cNvPicPr preferRelativeResize="0"/>
          <p:nvPr/>
        </p:nvPicPr>
        <p:blipFill rotWithShape="1">
          <a:blip r:embed="rId3">
            <a:alphaModFix/>
          </a:blip>
          <a:srcRect b="3926" l="26021" r="17946" t="6636"/>
          <a:stretch/>
        </p:blipFill>
        <p:spPr>
          <a:xfrm>
            <a:off x="5377356" y="370172"/>
            <a:ext cx="2693525" cy="451437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7"/>
          <p:cNvSpPr txBox="1"/>
          <p:nvPr/>
        </p:nvSpPr>
        <p:spPr>
          <a:xfrm flipH="1">
            <a:off x="1110450" y="1258650"/>
            <a:ext cx="3037200" cy="3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0124D"/>
                </a:solidFill>
                <a:latin typeface="Raleway Thin"/>
                <a:ea typeface="Raleway Thin"/>
                <a:cs typeface="Raleway Thin"/>
                <a:sym typeface="Raleway Thin"/>
              </a:rPr>
              <a:t>Types of Proper Nouns</a:t>
            </a:r>
            <a:r>
              <a:rPr b="1" lang="en" sz="2000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b="1" sz="2000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Raleway Thin"/>
              <a:buChar char="●"/>
            </a:pPr>
            <a:r>
              <a:rPr lang="en" sz="1800">
                <a:solidFill>
                  <a:srgbClr val="20124D"/>
                </a:solidFill>
                <a:latin typeface="Raleway Thin"/>
                <a:ea typeface="Raleway Thin"/>
                <a:cs typeface="Raleway Thin"/>
                <a:sym typeface="Raleway Thin"/>
              </a:rPr>
              <a:t>Place names</a:t>
            </a:r>
            <a:endParaRPr sz="1800">
              <a:solidFill>
                <a:srgbClr val="20124D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Raleway Thin"/>
              <a:buChar char="●"/>
            </a:pPr>
            <a:r>
              <a:rPr lang="en" sz="1800">
                <a:solidFill>
                  <a:srgbClr val="20124D"/>
                </a:solidFill>
                <a:latin typeface="Raleway Thin"/>
                <a:ea typeface="Raleway Thin"/>
                <a:cs typeface="Raleway Thin"/>
                <a:sym typeface="Raleway Thin"/>
              </a:rPr>
              <a:t>Boat names</a:t>
            </a:r>
            <a:endParaRPr sz="1800">
              <a:solidFill>
                <a:srgbClr val="20124D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Raleway Thin"/>
              <a:buChar char="●"/>
            </a:pPr>
            <a:r>
              <a:rPr lang="en" sz="1800">
                <a:solidFill>
                  <a:srgbClr val="20124D"/>
                </a:solidFill>
                <a:latin typeface="Raleway Thin"/>
                <a:ea typeface="Raleway Thin"/>
                <a:cs typeface="Raleway Thin"/>
                <a:sym typeface="Raleway Thin"/>
              </a:rPr>
              <a:t>Authors</a:t>
            </a:r>
            <a:endParaRPr sz="1800">
              <a:solidFill>
                <a:srgbClr val="20124D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Raleway Thin"/>
              <a:buChar char="●"/>
            </a:pPr>
            <a:r>
              <a:rPr lang="en" sz="1800">
                <a:solidFill>
                  <a:srgbClr val="20124D"/>
                </a:solidFill>
                <a:latin typeface="Raleway Thin"/>
                <a:ea typeface="Raleway Thin"/>
                <a:cs typeface="Raleway Thin"/>
                <a:sym typeface="Raleway Thin"/>
              </a:rPr>
              <a:t>Literature</a:t>
            </a:r>
            <a:endParaRPr sz="1800">
              <a:solidFill>
                <a:srgbClr val="20124D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Raleway Thin"/>
              <a:buChar char="●"/>
            </a:pPr>
            <a:r>
              <a:rPr lang="en" sz="1800">
                <a:solidFill>
                  <a:srgbClr val="20124D"/>
                </a:solidFill>
                <a:latin typeface="Raleway Thin"/>
                <a:ea typeface="Raleway Thin"/>
                <a:cs typeface="Raleway Thin"/>
                <a:sym typeface="Raleway Thin"/>
              </a:rPr>
              <a:t>Countries</a:t>
            </a:r>
            <a:endParaRPr sz="1800">
              <a:solidFill>
                <a:srgbClr val="20124D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Raleway Thin"/>
              <a:buChar char="●"/>
            </a:pPr>
            <a:r>
              <a:rPr lang="en" sz="1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Male, female and last names</a:t>
            </a:r>
            <a:endParaRPr sz="1800">
              <a:solidFill>
                <a:srgbClr val="20124D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Raleway Thin"/>
              <a:buChar char="●"/>
            </a:pPr>
            <a:r>
              <a:rPr lang="en" sz="1800">
                <a:solidFill>
                  <a:srgbClr val="20124D"/>
                </a:solidFill>
                <a:latin typeface="Raleway Thin"/>
                <a:ea typeface="Raleway Thin"/>
                <a:cs typeface="Raleway Thin"/>
                <a:sym typeface="Raleway Thin"/>
              </a:rPr>
              <a:t>And more!</a:t>
            </a:r>
            <a:endParaRPr sz="1800">
              <a:solidFill>
                <a:srgbClr val="20124D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38" name="Google Shape;138;p27"/>
          <p:cNvSpPr txBox="1"/>
          <p:nvPr/>
        </p:nvSpPr>
        <p:spPr>
          <a:xfrm>
            <a:off x="456900" y="426775"/>
            <a:ext cx="36945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6F658E"/>
                </a:solidFill>
                <a:latin typeface="Prata"/>
                <a:ea typeface="Prata"/>
                <a:cs typeface="Prata"/>
                <a:sym typeface="Prata"/>
              </a:rPr>
              <a:t>Proper Noun Handling</a:t>
            </a:r>
            <a:endParaRPr sz="2500">
              <a:solidFill>
                <a:srgbClr val="6F658E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cxnSp>
        <p:nvCxnSpPr>
          <p:cNvPr id="139" name="Google Shape;139;p27"/>
          <p:cNvCxnSpPr/>
          <p:nvPr/>
        </p:nvCxnSpPr>
        <p:spPr>
          <a:xfrm flipH="1">
            <a:off x="4734400" y="652800"/>
            <a:ext cx="13200" cy="3837900"/>
          </a:xfrm>
          <a:prstGeom prst="straightConnector1">
            <a:avLst/>
          </a:prstGeom>
          <a:noFill/>
          <a:ln cap="flat" cmpd="sng" w="19050">
            <a:solidFill>
              <a:srgbClr val="6F658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8"/>
          <p:cNvPicPr preferRelativeResize="0"/>
          <p:nvPr/>
        </p:nvPicPr>
        <p:blipFill rotWithShape="1">
          <a:blip r:embed="rId3">
            <a:alphaModFix/>
          </a:blip>
          <a:srcRect b="3926" l="26021" r="17946" t="6636"/>
          <a:stretch/>
        </p:blipFill>
        <p:spPr>
          <a:xfrm>
            <a:off x="5377356" y="370172"/>
            <a:ext cx="2693525" cy="45143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8"/>
          <p:cNvSpPr txBox="1"/>
          <p:nvPr/>
        </p:nvSpPr>
        <p:spPr>
          <a:xfrm flipH="1">
            <a:off x="1110450" y="1258650"/>
            <a:ext cx="3384000" cy="3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0124D"/>
                </a:solidFill>
                <a:latin typeface="Raleway Thin"/>
                <a:ea typeface="Raleway Thin"/>
                <a:cs typeface="Raleway Thin"/>
                <a:sym typeface="Raleway Thin"/>
              </a:rPr>
              <a:t>Replaced in Text By Keys</a:t>
            </a:r>
            <a:r>
              <a:rPr b="1" lang="en" sz="2000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b="1" sz="2000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Raleway Thin"/>
              <a:buChar char="●"/>
            </a:pPr>
            <a:r>
              <a:rPr lang="en" sz="1800">
                <a:solidFill>
                  <a:srgbClr val="20124D"/>
                </a:solidFill>
                <a:latin typeface="Raleway Thin"/>
                <a:ea typeface="Raleway Thin"/>
                <a:cs typeface="Raleway Thin"/>
                <a:sym typeface="Raleway Thin"/>
              </a:rPr>
              <a:t>Place names</a:t>
            </a:r>
            <a:r>
              <a:rPr b="1" lang="en" sz="1800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   →  </a:t>
            </a:r>
            <a:r>
              <a:rPr lang="en" sz="1800">
                <a:solidFill>
                  <a:srgbClr val="20124D"/>
                </a:solidFill>
                <a:latin typeface="Raleway Thin"/>
                <a:ea typeface="Raleway Thin"/>
                <a:cs typeface="Raleway Thin"/>
                <a:sym typeface="Raleway Thin"/>
              </a:rPr>
              <a:t>-PLC-</a:t>
            </a:r>
            <a:endParaRPr sz="1800">
              <a:solidFill>
                <a:srgbClr val="20124D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Raleway Thin"/>
              <a:buChar char="●"/>
            </a:pPr>
            <a:r>
              <a:rPr lang="en" sz="1800">
                <a:solidFill>
                  <a:srgbClr val="20124D"/>
                </a:solidFill>
                <a:latin typeface="Raleway Thin"/>
                <a:ea typeface="Raleway Thin"/>
                <a:cs typeface="Raleway Thin"/>
                <a:sym typeface="Raleway Thin"/>
              </a:rPr>
              <a:t>Boat names</a:t>
            </a:r>
            <a:r>
              <a:rPr b="1"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	 →	</a:t>
            </a:r>
            <a:r>
              <a:rPr lang="en" sz="1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-BTS-</a:t>
            </a:r>
            <a:endParaRPr sz="1800">
              <a:solidFill>
                <a:srgbClr val="20124D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Raleway Thin"/>
              <a:buChar char="●"/>
            </a:pPr>
            <a:r>
              <a:rPr lang="en" sz="1800">
                <a:solidFill>
                  <a:srgbClr val="20124D"/>
                </a:solidFill>
                <a:latin typeface="Raleway Thin"/>
                <a:ea typeface="Raleway Thin"/>
                <a:cs typeface="Raleway Thin"/>
                <a:sym typeface="Raleway Thin"/>
              </a:rPr>
              <a:t>Authors</a:t>
            </a:r>
            <a:r>
              <a:rPr b="1"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	 	→	</a:t>
            </a:r>
            <a:r>
              <a:rPr lang="en" sz="1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-AUT-</a:t>
            </a:r>
            <a:endParaRPr sz="1800">
              <a:solidFill>
                <a:srgbClr val="20124D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Raleway Thin"/>
              <a:buChar char="●"/>
            </a:pPr>
            <a:r>
              <a:rPr lang="en" sz="1800">
                <a:solidFill>
                  <a:srgbClr val="20124D"/>
                </a:solidFill>
                <a:latin typeface="Raleway Thin"/>
                <a:ea typeface="Raleway Thin"/>
                <a:cs typeface="Raleway Thin"/>
                <a:sym typeface="Raleway Thin"/>
              </a:rPr>
              <a:t>Literature	</a:t>
            </a:r>
            <a:r>
              <a:rPr b="1"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→</a:t>
            </a:r>
            <a:r>
              <a:rPr lang="en" sz="1800">
                <a:solidFill>
                  <a:srgbClr val="20124D"/>
                </a:solidFill>
                <a:latin typeface="Raleway Thin"/>
                <a:ea typeface="Raleway Thin"/>
                <a:cs typeface="Raleway Thin"/>
                <a:sym typeface="Raleway Thin"/>
              </a:rPr>
              <a:t>	-LTR-</a:t>
            </a:r>
            <a:endParaRPr sz="1800">
              <a:solidFill>
                <a:srgbClr val="20124D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Font typeface="Raleway Thin"/>
              <a:buChar char="●"/>
            </a:pPr>
            <a:r>
              <a:rPr lang="en" sz="1800">
                <a:solidFill>
                  <a:srgbClr val="20124D"/>
                </a:solidFill>
                <a:latin typeface="Raleway Thin"/>
                <a:ea typeface="Raleway Thin"/>
                <a:cs typeface="Raleway Thin"/>
                <a:sym typeface="Raleway Thin"/>
              </a:rPr>
              <a:t>Countries	</a:t>
            </a:r>
            <a:r>
              <a:rPr b="1"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→</a:t>
            </a:r>
            <a:r>
              <a:rPr lang="en" sz="1800">
                <a:solidFill>
                  <a:srgbClr val="20124D"/>
                </a:solidFill>
                <a:latin typeface="Raleway Thin"/>
                <a:ea typeface="Raleway Thin"/>
                <a:cs typeface="Raleway Thin"/>
                <a:sym typeface="Raleway Thin"/>
              </a:rPr>
              <a:t>	-CNT-</a:t>
            </a:r>
            <a:endParaRPr sz="1800">
              <a:solidFill>
                <a:srgbClr val="20124D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124D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46" name="Google Shape;146;p28"/>
          <p:cNvSpPr txBox="1"/>
          <p:nvPr/>
        </p:nvSpPr>
        <p:spPr>
          <a:xfrm>
            <a:off x="456900" y="426775"/>
            <a:ext cx="36945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6F658E"/>
                </a:solidFill>
                <a:latin typeface="Prata"/>
                <a:ea typeface="Prata"/>
                <a:cs typeface="Prata"/>
                <a:sym typeface="Prata"/>
              </a:rPr>
              <a:t>Proper Noun Handling</a:t>
            </a:r>
            <a:endParaRPr sz="2500">
              <a:solidFill>
                <a:srgbClr val="6F658E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cxnSp>
        <p:nvCxnSpPr>
          <p:cNvPr id="147" name="Google Shape;147;p28"/>
          <p:cNvCxnSpPr/>
          <p:nvPr/>
        </p:nvCxnSpPr>
        <p:spPr>
          <a:xfrm flipH="1">
            <a:off x="4734400" y="652800"/>
            <a:ext cx="13200" cy="3837900"/>
          </a:xfrm>
          <a:prstGeom prst="straightConnector1">
            <a:avLst/>
          </a:prstGeom>
          <a:noFill/>
          <a:ln cap="flat" cmpd="sng" w="19050">
            <a:solidFill>
              <a:srgbClr val="6F658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8"/>
          <p:cNvSpPr txBox="1"/>
          <p:nvPr/>
        </p:nvSpPr>
        <p:spPr>
          <a:xfrm>
            <a:off x="1075100" y="3661375"/>
            <a:ext cx="33840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Tools used</a:t>
            </a:r>
            <a:r>
              <a:rPr b="1"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n" sz="1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endParaRPr sz="1800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python and regex 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1336350" y="269650"/>
            <a:ext cx="6471300" cy="8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Generation</a:t>
            </a:r>
            <a:endParaRPr/>
          </a:p>
        </p:txBody>
      </p:sp>
      <p:sp>
        <p:nvSpPr>
          <p:cNvPr id="154" name="Google Shape;154;p29"/>
          <p:cNvSpPr txBox="1"/>
          <p:nvPr>
            <p:ph idx="4294967295" type="subTitle"/>
          </p:nvPr>
        </p:nvSpPr>
        <p:spPr>
          <a:xfrm>
            <a:off x="1051560" y="1743456"/>
            <a:ext cx="3519900" cy="29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</a:rPr>
              <a:t>Markov Chaining</a:t>
            </a:r>
            <a:endParaRPr sz="23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Prefix of 3 words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Artificial paragraph start and end tokens</a:t>
            </a:r>
            <a:endParaRPr sz="2000">
              <a:solidFill>
                <a:schemeClr val="dk2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➢"/>
            </a:pPr>
            <a:r>
              <a:rPr lang="en" sz="2000">
                <a:solidFill>
                  <a:schemeClr val="dk2"/>
                </a:solidFill>
              </a:rPr>
              <a:t> Generate more natural paragraphs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55" name="Google Shape;155;p29"/>
          <p:cNvSpPr txBox="1"/>
          <p:nvPr>
            <p:ph type="title"/>
          </p:nvPr>
        </p:nvSpPr>
        <p:spPr>
          <a:xfrm>
            <a:off x="1336350" y="726850"/>
            <a:ext cx="6471300" cy="8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Two</a:t>
            </a:r>
            <a:r>
              <a:rPr lang="en" sz="2600"/>
              <a:t> Methods</a:t>
            </a:r>
            <a:endParaRPr sz="2600"/>
          </a:p>
        </p:txBody>
      </p:sp>
      <p:grpSp>
        <p:nvGrpSpPr>
          <p:cNvPr id="156" name="Google Shape;156;p29"/>
          <p:cNvGrpSpPr/>
          <p:nvPr/>
        </p:nvGrpSpPr>
        <p:grpSpPr>
          <a:xfrm rot="1302211">
            <a:off x="4849315" y="820162"/>
            <a:ext cx="3745171" cy="4005409"/>
            <a:chOff x="4788214" y="1041527"/>
            <a:chExt cx="3745211" cy="4005451"/>
          </a:xfrm>
        </p:grpSpPr>
        <p:pic>
          <p:nvPicPr>
            <p:cNvPr id="157" name="Google Shape;157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77257">
              <a:off x="5153740" y="1264382"/>
              <a:ext cx="2003257" cy="289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204930">
              <a:off x="5830461" y="2165792"/>
              <a:ext cx="2003254" cy="28932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1336350" y="269650"/>
            <a:ext cx="6471300" cy="8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Generation</a:t>
            </a:r>
            <a:endParaRPr/>
          </a:p>
        </p:txBody>
      </p:sp>
      <p:sp>
        <p:nvSpPr>
          <p:cNvPr id="164" name="Google Shape;164;p30"/>
          <p:cNvSpPr txBox="1"/>
          <p:nvPr>
            <p:ph type="title"/>
          </p:nvPr>
        </p:nvSpPr>
        <p:spPr>
          <a:xfrm>
            <a:off x="1336350" y="726850"/>
            <a:ext cx="6471300" cy="8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Two Methods</a:t>
            </a:r>
            <a:endParaRPr sz="2600"/>
          </a:p>
        </p:txBody>
      </p:sp>
      <p:sp>
        <p:nvSpPr>
          <p:cNvPr id="165" name="Google Shape;165;p30"/>
          <p:cNvSpPr txBox="1"/>
          <p:nvPr>
            <p:ph idx="4294967295" type="subTitle"/>
          </p:nvPr>
        </p:nvSpPr>
        <p:spPr>
          <a:xfrm>
            <a:off x="1051509" y="1594926"/>
            <a:ext cx="3520500" cy="24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</a:rPr>
              <a:t>Neural Net Model</a:t>
            </a:r>
            <a:endParaRPr sz="23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Using embedding and Bidirectional LSTMs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Steep learning curve for model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1508700" y="3597675"/>
            <a:ext cx="43230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Tools used</a:t>
            </a:r>
            <a:r>
              <a:rPr b="1"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n" sz="18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endParaRPr sz="1800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TensorFlow, FastText, Word2Vec, </a:t>
            </a:r>
            <a:endParaRPr sz="1800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Gensim, NLTK, Google Colab</a:t>
            </a:r>
            <a:endParaRPr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167" name="Google Shape;167;p30"/>
          <p:cNvGrpSpPr/>
          <p:nvPr/>
        </p:nvGrpSpPr>
        <p:grpSpPr>
          <a:xfrm rot="1302211">
            <a:off x="4849315" y="820162"/>
            <a:ext cx="3745171" cy="4005409"/>
            <a:chOff x="4788214" y="1041527"/>
            <a:chExt cx="3745211" cy="4005451"/>
          </a:xfrm>
        </p:grpSpPr>
        <p:pic>
          <p:nvPicPr>
            <p:cNvPr id="168" name="Google Shape;16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77257">
              <a:off x="5153740" y="1264382"/>
              <a:ext cx="2003257" cy="2893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204930">
              <a:off x="5830461" y="2165792"/>
              <a:ext cx="2003254" cy="28932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1336350" y="269650"/>
            <a:ext cx="6471300" cy="8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Generation</a:t>
            </a:r>
            <a:endParaRPr/>
          </a:p>
        </p:txBody>
      </p:sp>
      <p:sp>
        <p:nvSpPr>
          <p:cNvPr id="175" name="Google Shape;175;p31"/>
          <p:cNvSpPr txBox="1"/>
          <p:nvPr>
            <p:ph type="title"/>
          </p:nvPr>
        </p:nvSpPr>
        <p:spPr>
          <a:xfrm>
            <a:off x="1336350" y="726850"/>
            <a:ext cx="6471300" cy="8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Two Methods</a:t>
            </a:r>
            <a:endParaRPr sz="2600"/>
          </a:p>
        </p:txBody>
      </p:sp>
      <p:sp>
        <p:nvSpPr>
          <p:cNvPr id="176" name="Google Shape;176;p31"/>
          <p:cNvSpPr txBox="1"/>
          <p:nvPr>
            <p:ph idx="4294967295" type="subTitle"/>
          </p:nvPr>
        </p:nvSpPr>
        <p:spPr>
          <a:xfrm>
            <a:off x="575850" y="1858200"/>
            <a:ext cx="3848700" cy="24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</a:rPr>
              <a:t>Neural Net </a:t>
            </a:r>
            <a:r>
              <a:rPr lang="en" sz="2300">
                <a:solidFill>
                  <a:schemeClr val="dk2"/>
                </a:solidFill>
              </a:rPr>
              <a:t>Sample Output</a:t>
            </a:r>
            <a:endParaRPr sz="23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dear determined and shall disguise subject dejection honour it disclaimed -LAST NAME- much his as a expressed accidental the he -MALE NAME- .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 b="5618" l="8732" r="8724" t="5618"/>
          <a:stretch/>
        </p:blipFill>
        <p:spPr>
          <a:xfrm rot="-1456600">
            <a:off x="1182915" y="488995"/>
            <a:ext cx="1161020" cy="1310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 rotWithShape="1">
          <a:blip r:embed="rId3">
            <a:alphaModFix/>
          </a:blip>
          <a:srcRect b="5618" l="8732" r="8724" t="5618"/>
          <a:stretch/>
        </p:blipFill>
        <p:spPr>
          <a:xfrm flipH="1" rot="1456600">
            <a:off x="6800065" y="467845"/>
            <a:ext cx="1161020" cy="131090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1"/>
          <p:cNvSpPr txBox="1"/>
          <p:nvPr>
            <p:ph idx="4294967295" type="subTitle"/>
          </p:nvPr>
        </p:nvSpPr>
        <p:spPr>
          <a:xfrm>
            <a:off x="4687800" y="1858200"/>
            <a:ext cx="4040400" cy="24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</a:rPr>
              <a:t>Markov</a:t>
            </a:r>
            <a:r>
              <a:rPr lang="en" sz="2300">
                <a:solidFill>
                  <a:schemeClr val="dk2"/>
                </a:solidFill>
              </a:rPr>
              <a:t> Sample Output</a:t>
            </a:r>
            <a:endParaRPr sz="23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51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"Yes; and they have so many pretty ways. They will come and stand by my chair, and say, 'Grandpapa, can you give me your opinion."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Future Work</a:t>
            </a:r>
            <a:endParaRPr sz="3100"/>
          </a:p>
        </p:txBody>
      </p:sp>
      <p:sp>
        <p:nvSpPr>
          <p:cNvPr id="185" name="Google Shape;185;p32"/>
          <p:cNvSpPr txBox="1"/>
          <p:nvPr>
            <p:ph idx="2" type="title"/>
          </p:nvPr>
        </p:nvSpPr>
        <p:spPr>
          <a:xfrm>
            <a:off x="4655200" y="3511700"/>
            <a:ext cx="3456300" cy="5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Deploy the app</a:t>
            </a:r>
            <a:endParaRPr sz="2500"/>
          </a:p>
        </p:txBody>
      </p:sp>
      <p:sp>
        <p:nvSpPr>
          <p:cNvPr id="186" name="Google Shape;186;p32"/>
          <p:cNvSpPr txBox="1"/>
          <p:nvPr>
            <p:ph idx="3" type="title"/>
          </p:nvPr>
        </p:nvSpPr>
        <p:spPr>
          <a:xfrm>
            <a:off x="3703900" y="2586438"/>
            <a:ext cx="4407600" cy="5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Improve</a:t>
            </a:r>
            <a:r>
              <a:rPr lang="en" sz="2500"/>
              <a:t> Neural Net Model </a:t>
            </a:r>
            <a:endParaRPr sz="2500"/>
          </a:p>
        </p:txBody>
      </p:sp>
      <p:pic>
        <p:nvPicPr>
          <p:cNvPr id="187" name="Google Shape;187;p32"/>
          <p:cNvPicPr preferRelativeResize="0"/>
          <p:nvPr/>
        </p:nvPicPr>
        <p:blipFill rotWithShape="1">
          <a:blip r:embed="rId3">
            <a:alphaModFix/>
          </a:blip>
          <a:srcRect b="13164" l="29289" r="37844" t="0"/>
          <a:stretch/>
        </p:blipFill>
        <p:spPr>
          <a:xfrm>
            <a:off x="393000" y="541750"/>
            <a:ext cx="1411402" cy="391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 rotWithShape="1">
          <a:blip r:embed="rId4">
            <a:alphaModFix/>
          </a:blip>
          <a:srcRect b="7561" l="10120" r="10128" t="0"/>
          <a:stretch/>
        </p:blipFill>
        <p:spPr>
          <a:xfrm>
            <a:off x="1999500" y="3335975"/>
            <a:ext cx="921360" cy="112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/>
        </p:nvPicPr>
        <p:blipFill rotWithShape="1">
          <a:blip r:embed="rId5">
            <a:alphaModFix/>
          </a:blip>
          <a:srcRect b="11480" l="0" r="0" t="0"/>
          <a:stretch/>
        </p:blipFill>
        <p:spPr>
          <a:xfrm>
            <a:off x="3616061" y="4109600"/>
            <a:ext cx="374074" cy="34767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2"/>
          <p:cNvSpPr txBox="1"/>
          <p:nvPr>
            <p:ph idx="2" type="title"/>
          </p:nvPr>
        </p:nvSpPr>
        <p:spPr>
          <a:xfrm>
            <a:off x="1909825" y="1661200"/>
            <a:ext cx="6201600" cy="5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More Authors with Distinct Styles</a:t>
            </a: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Botany Lesson by Slidesgo">
  <a:themeElements>
    <a:clrScheme name="Simple Light">
      <a:dk1>
        <a:srgbClr val="20124D"/>
      </a:dk1>
      <a:lt1>
        <a:srgbClr val="6F658E"/>
      </a:lt1>
      <a:dk2>
        <a:srgbClr val="FFF2EB"/>
      </a:dk2>
      <a:lt2>
        <a:srgbClr val="20124D"/>
      </a:lt2>
      <a:accent1>
        <a:srgbClr val="6F658E"/>
      </a:accent1>
      <a:accent2>
        <a:srgbClr val="FFF2EB"/>
      </a:accent2>
      <a:accent3>
        <a:srgbClr val="20124D"/>
      </a:accent3>
      <a:accent4>
        <a:srgbClr val="6F658E"/>
      </a:accent4>
      <a:accent5>
        <a:srgbClr val="FFF2EB"/>
      </a:accent5>
      <a:accent6>
        <a:srgbClr val="6F658E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